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</p:sldIdLst>
  <p:sldSz cx="9144000" cy="5143500" type="screen16x9"/>
  <p:notesSz cx="6858000" cy="9144000"/>
  <p:embeddedFontLst>
    <p:embeddedFont>
      <p:font typeface="Hanken Grotesk" pitchFamily="2" charset="0"/>
      <p:regular r:id="rId15"/>
      <p:bold r:id="rId16"/>
      <p:italic r:id="rId17"/>
      <p:boldItalic r:id="rId18"/>
    </p:embeddedFont>
    <p:embeddedFont>
      <p:font typeface="Poppins" pitchFamily="2" charset="0"/>
      <p:regular r:id="rId19"/>
      <p:bold r:id="rId20"/>
      <p:italic r:id="rId21"/>
      <p:boldItalic r:id="rId22"/>
    </p:embeddedFont>
    <p:embeddedFont>
      <p:font typeface="Poppins Black" panose="020B0604020202020204" pitchFamily="34" charset="0"/>
      <p:bold r:id="rId23"/>
      <p:italic r:id="rId24"/>
      <p:boldItalic r:id="rId25"/>
    </p:embeddedFont>
    <p:embeddedFont>
      <p:font typeface="Poppins ExtraBold" panose="020B0604020202020204" pitchFamily="34" charset="0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8"/>
  </p:normalViewPr>
  <p:slideViewPr>
    <p:cSldViewPr snapToGrid="0">
      <p:cViewPr varScale="1">
        <p:scale>
          <a:sx n="138" d="100"/>
          <a:sy n="138" d="100"/>
        </p:scale>
        <p:origin x="192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9b58f495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9b58f495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9b58f495e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9b58f495e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9b58f495e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9b58f495e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9b58f495e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9b58f495e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9b58f495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9b58f495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9b58f495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9b58f495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9b58f495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9b58f495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9b58f495e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9b58f495e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9b58f495e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9b58f495e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9b58f495e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9b58f495e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>
                <a:solidFill>
                  <a:schemeClr val="dk1"/>
                </a:solidFill>
              </a:rPr>
              <a:t>The design phase is critical in any project or development process because it establishes the foundation for success. Here's why it is important: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 b="1">
                <a:solidFill>
                  <a:schemeClr val="dk1"/>
                </a:solidFill>
              </a:rPr>
              <a:t>Clear Vision and Blueprint</a:t>
            </a:r>
            <a:r>
              <a:rPr lang="uk">
                <a:solidFill>
                  <a:schemeClr val="dk1"/>
                </a:solidFill>
              </a:rPr>
              <a:t>:</a:t>
            </a:r>
            <a:br>
              <a:rPr lang="uk">
                <a:solidFill>
                  <a:schemeClr val="dk1"/>
                </a:solidFill>
              </a:rPr>
            </a:br>
            <a:r>
              <a:rPr lang="uk">
                <a:solidFill>
                  <a:schemeClr val="dk1"/>
                </a:solidFill>
              </a:rPr>
              <a:t> It provides a detailed plan or blueprint of what is to be built, ensuring all stakeholders share a common understanding of the project goals and deliverables.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 b="1">
                <a:solidFill>
                  <a:schemeClr val="dk1"/>
                </a:solidFill>
              </a:rPr>
              <a:t>Reduces Risks</a:t>
            </a:r>
            <a:r>
              <a:rPr lang="uk">
                <a:solidFill>
                  <a:schemeClr val="dk1"/>
                </a:solidFill>
              </a:rPr>
              <a:t>:</a:t>
            </a:r>
            <a:br>
              <a:rPr lang="uk">
                <a:solidFill>
                  <a:schemeClr val="dk1"/>
                </a:solidFill>
              </a:rPr>
            </a:br>
            <a:r>
              <a:rPr lang="uk">
                <a:solidFill>
                  <a:schemeClr val="dk1"/>
                </a:solidFill>
              </a:rPr>
              <a:t> Proper design helps identify potential challenges, conflicts, or limitations early in the process, reducing the risk of costly errors during implementation.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 b="1">
                <a:solidFill>
                  <a:schemeClr val="dk1"/>
                </a:solidFill>
              </a:rPr>
              <a:t>Cost-Effectiveness</a:t>
            </a:r>
            <a:r>
              <a:rPr lang="uk">
                <a:solidFill>
                  <a:schemeClr val="dk1"/>
                </a:solidFill>
              </a:rPr>
              <a:t>:</a:t>
            </a:r>
            <a:br>
              <a:rPr lang="uk">
                <a:solidFill>
                  <a:schemeClr val="dk1"/>
                </a:solidFill>
              </a:rPr>
            </a:br>
            <a:r>
              <a:rPr lang="uk">
                <a:solidFill>
                  <a:schemeClr val="dk1"/>
                </a:solidFill>
              </a:rPr>
              <a:t> Addressing issues during the design phase is significantly cheaper and less time-consuming than fixing problems during development or deployment.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 b="1">
                <a:solidFill>
                  <a:schemeClr val="dk1"/>
                </a:solidFill>
              </a:rPr>
              <a:t>Improves Efficiency</a:t>
            </a:r>
            <a:r>
              <a:rPr lang="uk">
                <a:solidFill>
                  <a:schemeClr val="dk1"/>
                </a:solidFill>
              </a:rPr>
              <a:t>:</a:t>
            </a:r>
            <a:br>
              <a:rPr lang="uk">
                <a:solidFill>
                  <a:schemeClr val="dk1"/>
                </a:solidFill>
              </a:rPr>
            </a:br>
            <a:r>
              <a:rPr lang="uk">
                <a:solidFill>
                  <a:schemeClr val="dk1"/>
                </a:solidFill>
              </a:rPr>
              <a:t> A well-thought-out design streamlines the development process by setting clear guidelines, which reduces ambiguity and ensures smooth execution.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 b="1">
                <a:solidFill>
                  <a:schemeClr val="dk1"/>
                </a:solidFill>
              </a:rPr>
              <a:t>Facilitates Communication</a:t>
            </a:r>
            <a:r>
              <a:rPr lang="uk">
                <a:solidFill>
                  <a:schemeClr val="dk1"/>
                </a:solidFill>
              </a:rPr>
              <a:t>:</a:t>
            </a:r>
            <a:br>
              <a:rPr lang="uk">
                <a:solidFill>
                  <a:schemeClr val="dk1"/>
                </a:solidFill>
              </a:rPr>
            </a:br>
            <a:r>
              <a:rPr lang="uk">
                <a:solidFill>
                  <a:schemeClr val="dk1"/>
                </a:solidFill>
              </a:rPr>
              <a:t> It acts as a communication tool between team members, clients, and stakeholders, ensuring everyone is aligned and can provide input before actual implementation begins.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 b="1">
                <a:solidFill>
                  <a:schemeClr val="dk1"/>
                </a:solidFill>
              </a:rPr>
              <a:t>Ensures Quality</a:t>
            </a:r>
            <a:r>
              <a:rPr lang="uk">
                <a:solidFill>
                  <a:schemeClr val="dk1"/>
                </a:solidFill>
              </a:rPr>
              <a:t>:</a:t>
            </a:r>
            <a:br>
              <a:rPr lang="uk">
                <a:solidFill>
                  <a:schemeClr val="dk1"/>
                </a:solidFill>
              </a:rPr>
            </a:br>
            <a:r>
              <a:rPr lang="uk">
                <a:solidFill>
                  <a:schemeClr val="dk1"/>
                </a:solidFill>
              </a:rPr>
              <a:t> A comprehensive design ensures that all requirements are met and that the final product will perform as expected, leading to higher quality outcomes.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 b="1">
                <a:solidFill>
                  <a:schemeClr val="dk1"/>
                </a:solidFill>
              </a:rPr>
              <a:t>Encourages Innovation</a:t>
            </a:r>
            <a:r>
              <a:rPr lang="uk">
                <a:solidFill>
                  <a:schemeClr val="dk1"/>
                </a:solidFill>
              </a:rPr>
              <a:t>:</a:t>
            </a:r>
            <a:br>
              <a:rPr lang="uk">
                <a:solidFill>
                  <a:schemeClr val="dk1"/>
                </a:solidFill>
              </a:rPr>
            </a:br>
            <a:r>
              <a:rPr lang="uk">
                <a:solidFill>
                  <a:schemeClr val="dk1"/>
                </a:solidFill>
              </a:rPr>
              <a:t> The design phase is the best time to explore creative solutions and test innovative ideas without the constraints of later development phases.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 b="1">
                <a:solidFill>
                  <a:schemeClr val="dk1"/>
                </a:solidFill>
              </a:rPr>
              <a:t>Supports Scalability and Maintenance</a:t>
            </a:r>
            <a:r>
              <a:rPr lang="uk">
                <a:solidFill>
                  <a:schemeClr val="dk1"/>
                </a:solidFill>
              </a:rPr>
              <a:t>:</a:t>
            </a:r>
            <a:br>
              <a:rPr lang="uk">
                <a:solidFill>
                  <a:schemeClr val="dk1"/>
                </a:solidFill>
              </a:rPr>
            </a:br>
            <a:r>
              <a:rPr lang="uk">
                <a:solidFill>
                  <a:schemeClr val="dk1"/>
                </a:solidFill>
              </a:rPr>
              <a:t> A well-designed project is easier to scale, upgrade, and maintain in the future, as it incorporates flexibility and foresight into the structure.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>
                <a:solidFill>
                  <a:schemeClr val="dk1"/>
                </a:solidFill>
              </a:rPr>
              <a:t>By dedicating time and resources to the design phase, projects are more likely to succeed, meet objectives, and satisfy stakeholders.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9b58f495e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9b58f495e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806750"/>
            <a:ext cx="6350100" cy="13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21750"/>
            <a:ext cx="6350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129550" y="-1185625"/>
            <a:ext cx="5286000" cy="6725250"/>
            <a:chOff x="5129550" y="-1185625"/>
            <a:chExt cx="5286000" cy="6725250"/>
          </a:xfrm>
        </p:grpSpPr>
        <p:sp>
          <p:nvSpPr>
            <p:cNvPr id="13" name="Google Shape;13;p2"/>
            <p:cNvSpPr/>
            <p:nvPr/>
          </p:nvSpPr>
          <p:spPr>
            <a:xfrm>
              <a:off x="5129550" y="-11856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2315000" y="2070788"/>
            <a:ext cx="5440800" cy="10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2315000" y="2999513"/>
            <a:ext cx="5440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-1106200" y="-1280125"/>
            <a:ext cx="5286000" cy="6819750"/>
            <a:chOff x="-1106200" y="-1280125"/>
            <a:chExt cx="5286000" cy="6819750"/>
          </a:xfrm>
        </p:grpSpPr>
        <p:sp>
          <p:nvSpPr>
            <p:cNvPr id="72" name="Google Shape;72;p11"/>
            <p:cNvSpPr/>
            <p:nvPr/>
          </p:nvSpPr>
          <p:spPr>
            <a:xfrm>
              <a:off x="-1106200" y="-12801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3" name="Google Shape;73;p11"/>
            <p:cNvCxnSpPr/>
            <p:nvPr/>
          </p:nvCxnSpPr>
          <p:spPr>
            <a:xfrm>
              <a:off x="127012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10800000" flipH="1">
            <a:off x="-725" y="4381599"/>
            <a:ext cx="9148800" cy="76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847850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847850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3461188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3461188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6074525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6074525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847850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3461188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6074525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>
            <a:off x="847850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3461188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6074525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 rot="5400000">
            <a:off x="6957475" y="-8431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289575" y="537275"/>
            <a:ext cx="26412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12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 rot="10800000" flipH="1">
            <a:off x="714225" y="-3825"/>
            <a:ext cx="8429700" cy="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 rot="5400000">
            <a:off x="7109875" y="4796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0" y="0"/>
            <a:ext cx="4186500" cy="32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6039850" y="2352950"/>
            <a:ext cx="2391000" cy="9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6039850" y="3282652"/>
            <a:ext cx="2391000" cy="13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>
            <a:spLocks noGrp="1"/>
          </p:cNvSpPr>
          <p:nvPr>
            <p:ph type="pic" idx="2"/>
          </p:nvPr>
        </p:nvSpPr>
        <p:spPr>
          <a:xfrm>
            <a:off x="3640625" y="456000"/>
            <a:ext cx="3567600" cy="15927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5"/>
          <p:cNvSpPr>
            <a:spLocks noGrp="1"/>
          </p:cNvSpPr>
          <p:nvPr>
            <p:ph type="pic" idx="3"/>
          </p:nvPr>
        </p:nvSpPr>
        <p:spPr>
          <a:xfrm>
            <a:off x="456400" y="456000"/>
            <a:ext cx="3187500" cy="4687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5"/>
          <p:cNvSpPr>
            <a:spLocks noGrp="1"/>
          </p:cNvSpPr>
          <p:nvPr>
            <p:ph type="pic" idx="4"/>
          </p:nvPr>
        </p:nvSpPr>
        <p:spPr>
          <a:xfrm>
            <a:off x="3643800" y="2048575"/>
            <a:ext cx="2104500" cy="309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5381100" y="0"/>
            <a:ext cx="3763200" cy="48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2375" y="448051"/>
            <a:ext cx="22461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722375" y="1422025"/>
            <a:ext cx="2246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>
            <a:spLocks noGrp="1"/>
          </p:cNvSpPr>
          <p:nvPr>
            <p:ph type="pic" idx="2"/>
          </p:nvPr>
        </p:nvSpPr>
        <p:spPr>
          <a:xfrm>
            <a:off x="5884700" y="480600"/>
            <a:ext cx="3259500" cy="46629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6"/>
          <p:cNvSpPr>
            <a:spLocks noGrp="1"/>
          </p:cNvSpPr>
          <p:nvPr>
            <p:ph type="pic" idx="3"/>
          </p:nvPr>
        </p:nvSpPr>
        <p:spPr>
          <a:xfrm>
            <a:off x="3690500" y="480626"/>
            <a:ext cx="2194200" cy="4662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6"/>
          <p:cNvSpPr>
            <a:spLocks noGrp="1"/>
          </p:cNvSpPr>
          <p:nvPr>
            <p:ph type="pic" idx="4"/>
          </p:nvPr>
        </p:nvSpPr>
        <p:spPr>
          <a:xfrm>
            <a:off x="356100" y="3069325"/>
            <a:ext cx="3334500" cy="207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 rot="10800000" flipH="1">
            <a:off x="6312755" y="-10400"/>
            <a:ext cx="2836200" cy="516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22980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1069150" y="1506625"/>
            <a:ext cx="46032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17"/>
          <p:cNvGrpSpPr/>
          <p:nvPr/>
        </p:nvGrpSpPr>
        <p:grpSpPr>
          <a:xfrm>
            <a:off x="-967750" y="1592700"/>
            <a:ext cx="4156800" cy="4347750"/>
            <a:chOff x="-967750" y="1592700"/>
            <a:chExt cx="4156800" cy="4347750"/>
          </a:xfrm>
        </p:grpSpPr>
        <p:sp>
          <p:nvSpPr>
            <p:cNvPr id="114" name="Google Shape;114;p17"/>
            <p:cNvSpPr/>
            <p:nvPr/>
          </p:nvSpPr>
          <p:spPr>
            <a:xfrm rot="10800000">
              <a:off x="-967750" y="4756350"/>
              <a:ext cx="4156800" cy="1184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5" name="Google Shape;115;p17"/>
            <p:cNvCxnSpPr/>
            <p:nvPr/>
          </p:nvCxnSpPr>
          <p:spPr>
            <a:xfrm>
              <a:off x="821225" y="1592700"/>
              <a:ext cx="0" cy="3551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27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713250" y="1424725"/>
            <a:ext cx="2377500" cy="3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/>
          <p:nvPr/>
        </p:nvSpPr>
        <p:spPr>
          <a:xfrm rot="10800000" flipH="1">
            <a:off x="8660350" y="-10300"/>
            <a:ext cx="514200" cy="51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 rot="10800000">
            <a:off x="150" y="217825"/>
            <a:ext cx="919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8"/>
          <p:cNvSpPr/>
          <p:nvPr/>
        </p:nvSpPr>
        <p:spPr>
          <a:xfrm>
            <a:off x="4947100" y="-1893175"/>
            <a:ext cx="5286000" cy="233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32004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1388425" y="1088000"/>
            <a:ext cx="59388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 flipH="1">
            <a:off x="-7325" y="-10300"/>
            <a:ext cx="514200" cy="51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19"/>
          <p:cNvCxnSpPr/>
          <p:nvPr/>
        </p:nvCxnSpPr>
        <p:spPr>
          <a:xfrm>
            <a:off x="8430775" y="-82075"/>
            <a:ext cx="0" cy="56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 rot="10800000" flipH="1">
            <a:off x="-7325" y="4665500"/>
            <a:ext cx="9155100" cy="55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847850" y="3227475"/>
            <a:ext cx="23481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2"/>
          </p:nvPr>
        </p:nvSpPr>
        <p:spPr>
          <a:xfrm>
            <a:off x="3461200" y="3227475"/>
            <a:ext cx="23481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3"/>
          </p:nvPr>
        </p:nvSpPr>
        <p:spPr>
          <a:xfrm>
            <a:off x="6074525" y="3227476"/>
            <a:ext cx="23481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847850" y="2872450"/>
            <a:ext cx="23481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5"/>
          </p:nvPr>
        </p:nvSpPr>
        <p:spPr>
          <a:xfrm>
            <a:off x="3461204" y="2872450"/>
            <a:ext cx="23481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6"/>
          </p:nvPr>
        </p:nvSpPr>
        <p:spPr>
          <a:xfrm>
            <a:off x="6074525" y="2872450"/>
            <a:ext cx="23481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6685175" y="-79700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725" y="2571975"/>
            <a:ext cx="9144000" cy="260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424475" y="2618025"/>
            <a:ext cx="34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 flipH="1">
            <a:off x="546550" y="404875"/>
            <a:ext cx="2943300" cy="4738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" name="Google Shape;20;p3"/>
          <p:cNvGrpSpPr/>
          <p:nvPr/>
        </p:nvGrpSpPr>
        <p:grpSpPr>
          <a:xfrm>
            <a:off x="6352450" y="-82075"/>
            <a:ext cx="5286000" cy="6300500"/>
            <a:chOff x="6352450" y="-82075"/>
            <a:chExt cx="5286000" cy="6300500"/>
          </a:xfrm>
        </p:grpSpPr>
        <p:cxnSp>
          <p:nvCxnSpPr>
            <p:cNvPr id="21" name="Google Shape;21;p3"/>
            <p:cNvCxnSpPr/>
            <p:nvPr/>
          </p:nvCxnSpPr>
          <p:spPr>
            <a:xfrm>
              <a:off x="7830375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22;p3"/>
            <p:cNvSpPr/>
            <p:nvPr/>
          </p:nvSpPr>
          <p:spPr>
            <a:xfrm>
              <a:off x="6352450" y="3880225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 rot="10800000" flipH="1">
            <a:off x="4741200" y="-9200"/>
            <a:ext cx="4402800" cy="54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10800000">
            <a:off x="-3280900" y="4770125"/>
            <a:ext cx="68769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1213725" y="2173281"/>
            <a:ext cx="3186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2"/>
          </p:nvPr>
        </p:nvSpPr>
        <p:spPr>
          <a:xfrm>
            <a:off x="4789822" y="2173276"/>
            <a:ext cx="3292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3"/>
          </p:nvPr>
        </p:nvSpPr>
        <p:spPr>
          <a:xfrm>
            <a:off x="1213725" y="3529325"/>
            <a:ext cx="3186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4"/>
          </p:nvPr>
        </p:nvSpPr>
        <p:spPr>
          <a:xfrm>
            <a:off x="4789821" y="3529325"/>
            <a:ext cx="3292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5"/>
          </p:nvPr>
        </p:nvSpPr>
        <p:spPr>
          <a:xfrm>
            <a:off x="1213728" y="1881829"/>
            <a:ext cx="3186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6"/>
          </p:nvPr>
        </p:nvSpPr>
        <p:spPr>
          <a:xfrm>
            <a:off x="1213728" y="3237942"/>
            <a:ext cx="3186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7"/>
          </p:nvPr>
        </p:nvSpPr>
        <p:spPr>
          <a:xfrm>
            <a:off x="4789791" y="1881825"/>
            <a:ext cx="329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8"/>
          </p:nvPr>
        </p:nvSpPr>
        <p:spPr>
          <a:xfrm>
            <a:off x="4789791" y="3237942"/>
            <a:ext cx="329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71650" y="2233987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3385000" y="2233997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3"/>
          </p:nvPr>
        </p:nvSpPr>
        <p:spPr>
          <a:xfrm>
            <a:off x="771650" y="3836800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4"/>
          </p:nvPr>
        </p:nvSpPr>
        <p:spPr>
          <a:xfrm>
            <a:off x="3385011" y="3836801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5"/>
          </p:nvPr>
        </p:nvSpPr>
        <p:spPr>
          <a:xfrm>
            <a:off x="5998350" y="2233994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6"/>
          </p:nvPr>
        </p:nvSpPr>
        <p:spPr>
          <a:xfrm>
            <a:off x="5998373" y="3836801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7"/>
          </p:nvPr>
        </p:nvSpPr>
        <p:spPr>
          <a:xfrm>
            <a:off x="771650" y="1953398"/>
            <a:ext cx="2432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8"/>
          </p:nvPr>
        </p:nvSpPr>
        <p:spPr>
          <a:xfrm>
            <a:off x="3386200" y="1953400"/>
            <a:ext cx="2430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9"/>
          </p:nvPr>
        </p:nvSpPr>
        <p:spPr>
          <a:xfrm>
            <a:off x="5998350" y="1953400"/>
            <a:ext cx="2430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13"/>
          </p:nvPr>
        </p:nvSpPr>
        <p:spPr>
          <a:xfrm>
            <a:off x="771650" y="3527060"/>
            <a:ext cx="2432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14"/>
          </p:nvPr>
        </p:nvSpPr>
        <p:spPr>
          <a:xfrm>
            <a:off x="3386200" y="3527057"/>
            <a:ext cx="2430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5"/>
          </p:nvPr>
        </p:nvSpPr>
        <p:spPr>
          <a:xfrm>
            <a:off x="5998350" y="3527054"/>
            <a:ext cx="2432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3" name="Google Shape;163;p22"/>
          <p:cNvSpPr/>
          <p:nvPr/>
        </p:nvSpPr>
        <p:spPr>
          <a:xfrm rot="10800000">
            <a:off x="5282375" y="-797000"/>
            <a:ext cx="47868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 rot="10800000" flipH="1">
            <a:off x="-7325" y="4970600"/>
            <a:ext cx="9155100" cy="24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>
            <a:off x="-6850" y="2746250"/>
            <a:ext cx="9150900" cy="239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7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7357575" y="-797000"/>
            <a:ext cx="25551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 rot="10800000" flipH="1">
            <a:off x="-7325" y="75"/>
            <a:ext cx="9154200" cy="272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1983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/>
          <p:nvPr/>
        </p:nvSpPr>
        <p:spPr>
          <a:xfrm rot="10800000">
            <a:off x="5112875" y="4756375"/>
            <a:ext cx="68769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615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/>
          <p:nvPr/>
        </p:nvSpPr>
        <p:spPr>
          <a:xfrm rot="-5400000">
            <a:off x="6985425" y="-1097000"/>
            <a:ext cx="43836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-6850" y="4845925"/>
            <a:ext cx="9150900" cy="29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 flipH="1">
            <a:off x="225" y="4231000"/>
            <a:ext cx="9187200" cy="9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1024850" y="857925"/>
            <a:ext cx="39612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1"/>
          </p:nvPr>
        </p:nvSpPr>
        <p:spPr>
          <a:xfrm>
            <a:off x="1024850" y="1602238"/>
            <a:ext cx="3961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1024850" y="3307150"/>
            <a:ext cx="4108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uk" sz="1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uk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lang="uk" sz="10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uk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lang="uk" sz="10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uk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lang="uk" sz="10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uk" sz="10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0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 rot="10800000" flipH="1">
            <a:off x="-7325" y="4336800"/>
            <a:ext cx="9189300" cy="80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7"/>
          <p:cNvSpPr/>
          <p:nvPr/>
        </p:nvSpPr>
        <p:spPr>
          <a:xfrm rot="5400000">
            <a:off x="-2096575" y="5338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 rot="10800000" flipH="1">
            <a:off x="8331975" y="-19300"/>
            <a:ext cx="849900" cy="516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-1210125" y="475640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rot="10800000" flipH="1">
            <a:off x="-725" y="3007608"/>
            <a:ext cx="9148500" cy="21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363375"/>
            <a:ext cx="77040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6195300" y="-797075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24992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5009861" y="2848398"/>
            <a:ext cx="257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672051" y="2848404"/>
            <a:ext cx="257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672050" y="2479750"/>
            <a:ext cx="2575800" cy="4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009855" y="2479750"/>
            <a:ext cx="2575800" cy="4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rot="5400000">
            <a:off x="7109875" y="-52550"/>
            <a:ext cx="41307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10800000" flipH="1">
            <a:off x="-7325" y="-5470"/>
            <a:ext cx="514200" cy="51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 flipH="1">
            <a:off x="-7325" y="-14400"/>
            <a:ext cx="514200" cy="51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rot="10800000">
            <a:off x="-4598200" y="4770125"/>
            <a:ext cx="6876900" cy="1184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5692225" y="1890650"/>
            <a:ext cx="3451800" cy="32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22376" y="17281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5692225" y="303575"/>
            <a:ext cx="3110400" cy="484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" name="Google Shape;45;p7"/>
          <p:cNvGrpSpPr/>
          <p:nvPr/>
        </p:nvGrpSpPr>
        <p:grpSpPr>
          <a:xfrm>
            <a:off x="-1145925" y="-68850"/>
            <a:ext cx="3190500" cy="6191450"/>
            <a:chOff x="-1145925" y="-68850"/>
            <a:chExt cx="3190500" cy="6191450"/>
          </a:xfrm>
        </p:grpSpPr>
        <p:sp>
          <p:nvSpPr>
            <p:cNvPr id="46" name="Google Shape;46;p7"/>
            <p:cNvSpPr/>
            <p:nvPr/>
          </p:nvSpPr>
          <p:spPr>
            <a:xfrm>
              <a:off x="-1145925" y="4832600"/>
              <a:ext cx="3190500" cy="1290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47;p7"/>
            <p:cNvCxnSpPr/>
            <p:nvPr/>
          </p:nvCxnSpPr>
          <p:spPr>
            <a:xfrm>
              <a:off x="405900" y="-6885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820350" y="1949700"/>
            <a:ext cx="6610500" cy="17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-725" y="0"/>
            <a:ext cx="1297800" cy="517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8"/>
          <p:cNvCxnSpPr/>
          <p:nvPr/>
        </p:nvCxnSpPr>
        <p:spPr>
          <a:xfrm rot="10800000">
            <a:off x="7216750" y="5539625"/>
            <a:ext cx="176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52;p8"/>
          <p:cNvGrpSpPr/>
          <p:nvPr/>
        </p:nvGrpSpPr>
        <p:grpSpPr>
          <a:xfrm>
            <a:off x="-53125" y="1114800"/>
            <a:ext cx="10250427" cy="5247350"/>
            <a:chOff x="34350" y="1114800"/>
            <a:chExt cx="10163025" cy="5247350"/>
          </a:xfrm>
        </p:grpSpPr>
        <p:sp>
          <p:nvSpPr>
            <p:cNvPr id="53" name="Google Shape;53;p8"/>
            <p:cNvSpPr/>
            <p:nvPr/>
          </p:nvSpPr>
          <p:spPr>
            <a:xfrm>
              <a:off x="4911375" y="4023950"/>
              <a:ext cx="5286000" cy="2338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" name="Google Shape;54;p8"/>
            <p:cNvCxnSpPr/>
            <p:nvPr/>
          </p:nvCxnSpPr>
          <p:spPr>
            <a:xfrm rot="10800000">
              <a:off x="34350" y="1114800"/>
              <a:ext cx="932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8"/>
          <p:cNvSpPr/>
          <p:nvPr/>
        </p:nvSpPr>
        <p:spPr>
          <a:xfrm>
            <a:off x="1820350" y="15203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3225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3225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-725" y="4120725"/>
            <a:ext cx="9144000" cy="10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6389300" y="-4411950"/>
            <a:ext cx="3254700" cy="9951575"/>
            <a:chOff x="6389300" y="-4411950"/>
            <a:chExt cx="3254700" cy="9951575"/>
          </a:xfrm>
        </p:grpSpPr>
        <p:cxnSp>
          <p:nvCxnSpPr>
            <p:cNvPr id="61" name="Google Shape;61;p9"/>
            <p:cNvCxnSpPr/>
            <p:nvPr/>
          </p:nvCxnSpPr>
          <p:spPr>
            <a:xfrm>
              <a:off x="8016650" y="-82075"/>
              <a:ext cx="0" cy="56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9"/>
            <p:cNvSpPr/>
            <p:nvPr/>
          </p:nvSpPr>
          <p:spPr>
            <a:xfrm rot="5400000">
              <a:off x="4337600" y="-2360250"/>
              <a:ext cx="7358100" cy="325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9"/>
          <p:cNvSpPr/>
          <p:nvPr/>
        </p:nvSpPr>
        <p:spPr>
          <a:xfrm>
            <a:off x="713225" y="73622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13225" y="3623500"/>
            <a:ext cx="7717500" cy="9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ingagile.com/sdlc/sdlc-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hyperlink" Target="https://teachingagile.com/sdlc/requirement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ctrTitle"/>
          </p:nvPr>
        </p:nvSpPr>
        <p:spPr>
          <a:xfrm>
            <a:off x="563675" y="329825"/>
            <a:ext cx="3024300" cy="24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300">
                <a:highlight>
                  <a:srgbClr val="FFFFFF"/>
                </a:highlight>
                <a:latin typeface="Poppins Black"/>
                <a:ea typeface="Poppins Black"/>
                <a:cs typeface="Poppins Black"/>
                <a:sym typeface="Poppins Black"/>
              </a:rPr>
              <a:t>Software Development Lifecycle (SDLC) - </a:t>
            </a:r>
            <a:r>
              <a:rPr lang="uk" sz="2300">
                <a:solidFill>
                  <a:schemeClr val="dk2"/>
                </a:solidFill>
                <a:highlight>
                  <a:srgbClr val="FFFFFF"/>
                </a:highlight>
                <a:latin typeface="Poppins Black"/>
                <a:ea typeface="Poppins Black"/>
                <a:cs typeface="Poppins Black"/>
                <a:sym typeface="Poppins Black"/>
              </a:rPr>
              <a:t>Design Phase</a:t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l="10152"/>
          <a:stretch/>
        </p:blipFill>
        <p:spPr>
          <a:xfrm>
            <a:off x="3461650" y="1445575"/>
            <a:ext cx="4336475" cy="2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648925" y="358175"/>
            <a:ext cx="7542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3 UI/UX Mistakes to Avoid During Design Phase examples</a:t>
            </a:r>
            <a:endParaRPr/>
          </a:p>
        </p:txBody>
      </p:sp>
      <p:sp>
        <p:nvSpPr>
          <p:cNvPr id="248" name="Google Shape;248;p37"/>
          <p:cNvSpPr txBox="1"/>
          <p:nvPr/>
        </p:nvSpPr>
        <p:spPr>
          <a:xfrm>
            <a:off x="3175075" y="1429250"/>
            <a:ext cx="2490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uk" sz="1500" b="1"/>
              <a:t>2.  Not-responsive design</a:t>
            </a:r>
            <a:endParaRPr sz="1500" b="1"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49" y="1900025"/>
            <a:ext cx="5987950" cy="22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125" y="1474550"/>
            <a:ext cx="4540201" cy="2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3126925" y="4027150"/>
            <a:ext cx="258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 b="1"/>
              <a:t>The Good: Responsive Design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648925" y="358175"/>
            <a:ext cx="7542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6 UI/UX Mistakes to Avoid During Design Phase examples</a:t>
            </a:r>
            <a:endParaRPr/>
          </a:p>
        </p:txBody>
      </p:sp>
      <p:sp>
        <p:nvSpPr>
          <p:cNvPr id="257" name="Google Shape;257;p38"/>
          <p:cNvSpPr txBox="1"/>
          <p:nvPr/>
        </p:nvSpPr>
        <p:spPr>
          <a:xfrm>
            <a:off x="3388225" y="1421350"/>
            <a:ext cx="206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uk" sz="1500" b="1"/>
              <a:t>3. Inconsistent style</a:t>
            </a:r>
            <a:endParaRPr sz="1500" b="1"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985625"/>
            <a:ext cx="48768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1513350"/>
            <a:ext cx="48768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3072000" y="36972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 b="1"/>
              <a:t>The Good: Consistent Page Design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7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Thank you for your attention!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550" y="1790650"/>
            <a:ext cx="9534276" cy="33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subTitle" idx="1"/>
          </p:nvPr>
        </p:nvSpPr>
        <p:spPr>
          <a:xfrm>
            <a:off x="1173150" y="1687975"/>
            <a:ext cx="2740500" cy="31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The Design Phase is a crucial element of </a:t>
            </a:r>
            <a:r>
              <a:rPr lang="uk" b="1">
                <a:solidFill>
                  <a:srgbClr val="000000"/>
                </a:solidFill>
                <a:highlight>
                  <a:srgbClr val="FFFFFF"/>
                </a:highlight>
              </a:rPr>
              <a:t>the Software</a:t>
            </a:r>
            <a:r>
              <a:rPr lang="uk" b="1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Development</a:t>
            </a:r>
            <a:r>
              <a:rPr lang="uk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uk" b="1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 Cycle (SDLC)</a:t>
            </a: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, marking the transition from the conceptual understanding of </a:t>
            </a:r>
            <a:r>
              <a:rPr lang="uk" b="1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requirements</a:t>
            </a: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 to exact implementation details.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025" y="889750"/>
            <a:ext cx="3595350" cy="35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32004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Design Phase and SDLC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l="51240"/>
          <a:stretch/>
        </p:blipFill>
        <p:spPr>
          <a:xfrm>
            <a:off x="5348895" y="1622825"/>
            <a:ext cx="3059949" cy="3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32004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Introduction to the Software Design Phase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713250" y="2185475"/>
            <a:ext cx="4690800" cy="25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Char char="-"/>
            </a:pPr>
            <a:r>
              <a:rPr lang="uk"/>
              <a:t>The software design phase </a:t>
            </a:r>
            <a:r>
              <a:rPr lang="uk" b="1"/>
              <a:t>transforms ideas into structured designs</a:t>
            </a:r>
            <a:r>
              <a:rPr lang="uk"/>
              <a:t>, laying the foundation for development.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Char char="-"/>
            </a:pPr>
            <a:r>
              <a:rPr lang="uk"/>
              <a:t>Similar to an architect's blueprint for a house, this phase creates a detailed plan for the software.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Char char="-"/>
            </a:pPr>
            <a:r>
              <a:rPr lang="uk"/>
              <a:t>Results in a comprehensive design document that guides developers.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Char char="-"/>
            </a:pPr>
            <a:r>
              <a:rPr lang="uk"/>
              <a:t>Key focus: aligning designs with business goals, technical requirements, and user needs.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5085600" cy="16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Roles and Responsibilities in the Design Phase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713250" y="1296750"/>
            <a:ext cx="7525200" cy="23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Client:</a:t>
            </a:r>
            <a:r>
              <a:rPr lang="uk"/>
              <a:t> Provides industry-related data, reviews materials prepared by the team, and gives approval for project accomplishments.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UX Designer:</a:t>
            </a:r>
            <a:r>
              <a:rPr lang="uk"/>
              <a:t> Ensures that the product interface designs are user-centered and logical.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Project Manager:</a:t>
            </a:r>
            <a:r>
              <a:rPr lang="uk"/>
              <a:t> Heads the project and makes critical decisions to ascertain a successful outcome.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Business Analyst:</a:t>
            </a:r>
            <a:r>
              <a:rPr lang="uk"/>
              <a:t> Molds product requirements for UX designers and assesses the designs they generate.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Technical Architect:</a:t>
            </a:r>
            <a:r>
              <a:rPr lang="uk"/>
              <a:t> Decides on the software’s architecture, technology stack, and integration strategies with other systems.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Software Developer:</a:t>
            </a:r>
            <a:r>
              <a:rPr lang="uk"/>
              <a:t> Assists clients in translating their requirements into product features and create an original code for the product.</a:t>
            </a:r>
            <a:endParaRPr/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300"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QA Specialist:</a:t>
            </a:r>
            <a:r>
              <a:rPr lang="uk"/>
              <a:t> Analyzes requirements and tests product designs to ensure faultlessness.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3516900" y="1680075"/>
            <a:ext cx="4457700" cy="27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uk" b="1">
                <a:solidFill>
                  <a:srgbClr val="000000"/>
                </a:solidFill>
              </a:rPr>
              <a:t>System Architecture</a:t>
            </a:r>
            <a:r>
              <a:rPr lang="uk">
                <a:solidFill>
                  <a:srgbClr val="000000"/>
                </a:solidFill>
              </a:rPr>
              <a:t>: Defines high-level structure, focusing on scalability, reliability, and maintainability.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uk" b="1">
                <a:solidFill>
                  <a:srgbClr val="000000"/>
                </a:solidFill>
              </a:rPr>
              <a:t>Modules</a:t>
            </a:r>
            <a:r>
              <a:rPr lang="uk">
                <a:solidFill>
                  <a:srgbClr val="000000"/>
                </a:solidFill>
              </a:rPr>
              <a:t>: Integration points for external APIs; ensure compatibility and seamless connectivity.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uk" b="1">
                <a:solidFill>
                  <a:srgbClr val="000000"/>
                </a:solidFill>
              </a:rPr>
              <a:t>Software Components</a:t>
            </a:r>
            <a:r>
              <a:rPr lang="uk">
                <a:solidFill>
                  <a:srgbClr val="000000"/>
                </a:solidFill>
              </a:rPr>
              <a:t>: Building blocks requiring high cohesion and low coupling for flexibility.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uk" b="1">
                <a:solidFill>
                  <a:srgbClr val="000000"/>
                </a:solidFill>
              </a:rPr>
              <a:t>Interfaces</a:t>
            </a:r>
            <a:r>
              <a:rPr lang="uk">
                <a:solidFill>
                  <a:srgbClr val="000000"/>
                </a:solidFill>
              </a:rPr>
              <a:t>: Simplify and standardize communication between components.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uk" b="1">
                <a:solidFill>
                  <a:srgbClr val="000000"/>
                </a:solidFill>
              </a:rPr>
              <a:t>Data</a:t>
            </a:r>
            <a:r>
              <a:rPr lang="uk">
                <a:solidFill>
                  <a:srgbClr val="000000"/>
                </a:solidFill>
              </a:rPr>
              <a:t>: Ensure integrity, security, and efficiency in data management.</a:t>
            </a:r>
            <a:endParaRPr sz="1300"/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55122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Key Software Elements in Design</a:t>
            </a:r>
            <a:endParaRPr/>
          </a:p>
        </p:txBody>
      </p:sp>
      <p:pic>
        <p:nvPicPr>
          <p:cNvPr id="220" name="Google Shape;220;p33" descr="a hand is holding a key in a door (джерело: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950" y="2251075"/>
            <a:ext cx="2645950" cy="18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32004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Steps to Design Software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1"/>
          </p:nvPr>
        </p:nvSpPr>
        <p:spPr>
          <a:xfrm>
            <a:off x="1602600" y="1496025"/>
            <a:ext cx="59388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Evaluate Technology and Framework Options:</a:t>
            </a:r>
            <a:endParaRPr b="1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Research and choose a tech stack based on scalability, performance, and compatibility.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Design High-Level Structure:</a:t>
            </a:r>
            <a:endParaRPr b="1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Create architectural patterns, define components, and establish data flow.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Detailing and Modeling:</a:t>
            </a:r>
            <a:endParaRPr b="1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Use tools like UML to produce detailed component specifications.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lang="uk" b="1"/>
              <a:t>Review and Validate:</a:t>
            </a:r>
            <a:endParaRPr b="1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Involve stakeholders for feedback; iterate and refine designs before development.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54648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Benefits of a Comprehensive Design Document</a:t>
            </a:r>
            <a:endParaRPr/>
          </a:p>
        </p:txBody>
      </p:sp>
      <p:sp>
        <p:nvSpPr>
          <p:cNvPr id="266" name="Google Shape;266;p39"/>
          <p:cNvSpPr txBox="1"/>
          <p:nvPr/>
        </p:nvSpPr>
        <p:spPr>
          <a:xfrm>
            <a:off x="860700" y="1879350"/>
            <a:ext cx="46776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uk">
                <a:latin typeface="Hanken Grotesk"/>
                <a:ea typeface="Hanken Grotesk"/>
                <a:cs typeface="Hanken Grotesk"/>
                <a:sym typeface="Hanken Grotesk"/>
              </a:rPr>
              <a:t>Provides a single source of truth for developers and stakeholders.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uk">
                <a:latin typeface="Hanken Grotesk"/>
                <a:ea typeface="Hanken Grotesk"/>
                <a:cs typeface="Hanken Grotesk"/>
                <a:sym typeface="Hanken Grotesk"/>
              </a:rPr>
              <a:t>Reduces miscommunication and confusion during development.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uk">
                <a:latin typeface="Hanken Grotesk"/>
                <a:ea typeface="Hanken Grotesk"/>
                <a:cs typeface="Hanken Grotesk"/>
                <a:sym typeface="Hanken Grotesk"/>
              </a:rPr>
              <a:t>Ensures alignment with requirements from the Requirements Analysis phase.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uk">
                <a:latin typeface="Hanken Grotesk"/>
                <a:ea typeface="Hanken Grotesk"/>
                <a:cs typeface="Hanken Grotesk"/>
                <a:sym typeface="Hanken Grotesk"/>
              </a:rPr>
              <a:t>Aids in identifying potential risks early in the SDLC.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uk">
                <a:latin typeface="Hanken Grotesk"/>
                <a:ea typeface="Hanken Grotesk"/>
                <a:cs typeface="Hanken Grotesk"/>
                <a:sym typeface="Hanken Grotesk"/>
              </a:rPr>
              <a:t>Facilitates easier onboarding for new team members.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l="1835"/>
          <a:stretch/>
        </p:blipFill>
        <p:spPr>
          <a:xfrm>
            <a:off x="5798950" y="1528650"/>
            <a:ext cx="2126350" cy="29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subTitle" idx="1"/>
          </p:nvPr>
        </p:nvSpPr>
        <p:spPr>
          <a:xfrm>
            <a:off x="4132825" y="1158925"/>
            <a:ext cx="4193100" cy="3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1. Clear Vision and Blueprint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2. Reduces Risks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3. Cost-Effectiveness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4. Improves Efficiency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5. Facilitates Communication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6. Ensures Quality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7. Encourages Innovation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8. Supports Scalability and Maintenance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uk"/>
              <a:t>  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uk" i="1"/>
              <a:t>By dedicating time and resources to the design phase, projects are more likely to succeed, meet objectives, and satisfy stakeholders.</a:t>
            </a:r>
            <a:endParaRPr i="1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32034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Importance of a Well-Designed Software</a:t>
            </a:r>
            <a:endParaRPr/>
          </a:p>
        </p:txBody>
      </p:sp>
      <p:pic>
        <p:nvPicPr>
          <p:cNvPr id="233" name="Google Shape;233;p35" descr="Important Sticker Images | Free Photos, PNG Stickers, Wallpaper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25" y="2014725"/>
            <a:ext cx="2614124" cy="26141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648925" y="358175"/>
            <a:ext cx="7542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3 UI/UX Mistakes to Avoid During Design Phase examples</a:t>
            </a: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2590000" y="1421350"/>
            <a:ext cx="3880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500"/>
              <a:buAutoNum type="arabicPeriod"/>
            </a:pPr>
            <a:r>
              <a:rPr lang="uk" sz="1500" b="1"/>
              <a:t>The design lacks of contrast</a:t>
            </a:r>
            <a:endParaRPr sz="1500" b="1"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850" y="1985625"/>
            <a:ext cx="5898300" cy="24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238" y="1468200"/>
            <a:ext cx="4155725" cy="277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3119075" y="43035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 b="1"/>
              <a:t>The Good: Contrast in Design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Orange Portfolio by Slidesgo">
  <a:themeElements>
    <a:clrScheme name="Simple Light">
      <a:dk1>
        <a:srgbClr val="191919"/>
      </a:dk1>
      <a:lt1>
        <a:srgbClr val="FFFFFF"/>
      </a:lt1>
      <a:dk2>
        <a:srgbClr val="F5A04F"/>
      </a:dk2>
      <a:lt2>
        <a:srgbClr val="ADACAC"/>
      </a:lt2>
      <a:accent1>
        <a:srgbClr val="6E6D6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Macintosh PowerPoint</Application>
  <PresentationFormat>Экран (16:9)</PresentationFormat>
  <Paragraphs>87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Poppins ExtraBold</vt:lpstr>
      <vt:lpstr>Poppins Black</vt:lpstr>
      <vt:lpstr>Hanken Grotesk</vt:lpstr>
      <vt:lpstr>Poppins</vt:lpstr>
      <vt:lpstr>Arial</vt:lpstr>
      <vt:lpstr>Minimalist Orange Portfolio by Slidesgo</vt:lpstr>
      <vt:lpstr>Software Development Lifecycle (SDLC) - Design Phase </vt:lpstr>
      <vt:lpstr>Design Phase and SDLC</vt:lpstr>
      <vt:lpstr>Introduction to the Software Design Phase</vt:lpstr>
      <vt:lpstr>Roles and Responsibilities in the Design Phase</vt:lpstr>
      <vt:lpstr>Key Software Elements in Design</vt:lpstr>
      <vt:lpstr>Steps to Design Software</vt:lpstr>
      <vt:lpstr> Benefits of a Comprehensive Design Document</vt:lpstr>
      <vt:lpstr>Importance of a Well-Designed Software</vt:lpstr>
      <vt:lpstr>3 UI/UX Mistakes to Avoid During Design Phase examples</vt:lpstr>
      <vt:lpstr>3 UI/UX Mistakes to Avoid During Design Phase examples</vt:lpstr>
      <vt:lpstr>6 UI/UX Mistakes to Avoid During Design Phase examples</vt:lpstr>
      <vt:lpstr>Thank you for your attention!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Anna Kutova</cp:lastModifiedBy>
  <cp:revision>1</cp:revision>
  <dcterms:modified xsi:type="dcterms:W3CDTF">2024-11-27T09:40:59Z</dcterms:modified>
</cp:coreProperties>
</file>